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1" r:id="rId20"/>
    <p:sldId id="313" r:id="rId21"/>
    <p:sldId id="411" r:id="rId22"/>
    <p:sldId id="314" r:id="rId23"/>
    <p:sldId id="315" r:id="rId24"/>
    <p:sldId id="432"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03/03/2025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3/3/2025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3/3/2025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3/3/2025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3/3/2025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3/3/2025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3/3/2025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3/3/2025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3/3/2025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3/3/2025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3/3/2025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3/3/2025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3/3/2025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0.png"/><Relationship Id="rId12" Type="http://schemas.openxmlformats.org/officeDocument/2006/relationships/hyperlink" Target="https://noxtec.com.b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1"/>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1"/>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1"/>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485771"/>
            <a:ext cx="6923558" cy="3542045"/>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dirty="0" err="1"/>
              <a:t>Modelos</a:t>
            </a:r>
            <a:r>
              <a:rPr lang="en-US" dirty="0"/>
              <a:t> de Negocios para Sistemas </a:t>
            </a:r>
            <a:r>
              <a:rPr lang="en-US" dirty="0" err="1"/>
              <a:t>Hospitalares</a:t>
            </a:r>
            <a:r>
              <a:rPr lang="en-US"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a:t>
            </a:r>
            <a:r>
              <a:rPr lang="pt-BR" sz="2400" b="1" dirty="0"/>
              <a:t>código-fonte</a:t>
            </a:r>
            <a:r>
              <a:rPr lang="pt-BR" sz="2400" dirty="0"/>
              <a:t> tem dono e não é acessível ao usuário. São desenvolvidos, distribuídos e mantidos por empresas que colocam </a:t>
            </a:r>
            <a:r>
              <a:rPr lang="pt-BR" sz="2400" b="1" dirty="0"/>
              <a:t>restrições ao uso</a:t>
            </a:r>
            <a:r>
              <a:rPr lang="pt-BR" sz="2400" dirty="0"/>
              <a:t>, modificação e distribuição. </a:t>
            </a:r>
            <a:r>
              <a:rPr lang="pt-BR" sz="2400" b="1" dirty="0"/>
              <a:t>Cobram o pagamento de licenças</a:t>
            </a:r>
            <a:r>
              <a:rPr lang="pt-BR" sz="2400" dirty="0"/>
              <a:t>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b="1" dirty="0"/>
              <a:t>Customizações são limitadas </a:t>
            </a:r>
            <a:r>
              <a:rPr lang="pt-BR" sz="2400" dirty="0"/>
              <a:t>ao proprietário (são abertos tickets com custos e prazos).</a:t>
            </a:r>
          </a:p>
          <a:p>
            <a:pPr lvl="1" algn="just">
              <a:buFont typeface="Arial" panose="020B0604020202020204" pitchFamily="34" charset="0"/>
              <a:buChar char="•"/>
            </a:pPr>
            <a:r>
              <a:rPr lang="pt-BR" sz="2400" dirty="0"/>
              <a:t> </a:t>
            </a:r>
            <a:r>
              <a:rPr lang="pt-BR" sz="2400" b="1" dirty="0"/>
              <a:t>Aparentemente possuem maior controle sobre segurança e conformidade</a:t>
            </a:r>
            <a:r>
              <a:rPr lang="pt-BR" sz="2400" dirty="0"/>
              <a:t>.</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a:t>
            </a:r>
            <a:r>
              <a:rPr lang="pt-BR" sz="2000" b="1" dirty="0"/>
              <a:t>Código-fonte</a:t>
            </a:r>
            <a:r>
              <a:rPr lang="pt-BR" sz="2000" dirty="0"/>
              <a:t> é </a:t>
            </a:r>
            <a:r>
              <a:rPr lang="pt-BR" dirty="0"/>
              <a:t>acessível ao </a:t>
            </a:r>
            <a:r>
              <a:rPr lang="pt-BR" b="1" dirty="0"/>
              <a:t>usuário que fica como dono do sistema</a:t>
            </a:r>
            <a:r>
              <a:rPr lang="pt-BR" dirty="0"/>
              <a:t>. O modelo usa a </a:t>
            </a:r>
            <a:r>
              <a:rPr lang="pt-BR" b="1" dirty="0"/>
              <a:t>forma colaborativa</a:t>
            </a:r>
            <a:r>
              <a:rPr lang="pt-BR" dirty="0"/>
              <a:t>.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a:t>
            </a:r>
            <a:r>
              <a:rPr lang="pt-BR" b="1" dirty="0"/>
              <a:t>Pode ser personalizado </a:t>
            </a:r>
            <a:r>
              <a:rPr lang="pt-BR" dirty="0"/>
              <a:t>e </a:t>
            </a:r>
            <a:r>
              <a:rPr lang="pt-BR" b="1" dirty="0"/>
              <a:t>não há licenciamentos</a:t>
            </a:r>
            <a:r>
              <a:rPr lang="pt-BR" dirty="0"/>
              <a:t>,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a:t>
            </a:r>
            <a:r>
              <a:rPr lang="pt-BR" b="1" dirty="0"/>
              <a:t>promove inovações rápidas e soluções robustas</a:t>
            </a:r>
            <a:r>
              <a:rPr lang="pt-BR" dirty="0"/>
              <a:t>.</a:t>
            </a:r>
          </a:p>
          <a:p>
            <a:pPr marL="174625" indent="268288" algn="just">
              <a:buFont typeface="+mj-lt"/>
              <a:buAutoNum type="arabicPeriod"/>
            </a:pPr>
            <a:r>
              <a:rPr lang="pt-BR" b="1" dirty="0"/>
              <a:t>Transparência e segurança:</a:t>
            </a:r>
            <a:r>
              <a:rPr lang="pt-BR" dirty="0"/>
              <a:t> Vulnerabilidades são identificadas e corrigidas e tem </a:t>
            </a:r>
            <a:r>
              <a:rPr lang="pt-BR" b="1" dirty="0"/>
              <a:t>resposta rápida a ameaças de segurança</a:t>
            </a:r>
            <a:r>
              <a:rPr lang="pt-BR" dirty="0"/>
              <a:t>.</a:t>
            </a:r>
          </a:p>
          <a:p>
            <a:pPr marL="174625" indent="268288" algn="just">
              <a:buFont typeface="+mj-lt"/>
              <a:buAutoNum type="arabicPeriod"/>
            </a:pPr>
            <a:r>
              <a:rPr lang="pt-BR" b="1" dirty="0"/>
              <a:t>Baixo ou nenhum custo:</a:t>
            </a:r>
            <a:r>
              <a:rPr lang="pt-BR" dirty="0"/>
              <a:t> o </a:t>
            </a:r>
            <a:r>
              <a:rPr lang="pt-BR" b="1" dirty="0"/>
              <a:t>uso é gratuito</a:t>
            </a:r>
            <a:r>
              <a:rPr lang="pt-BR" dirty="0"/>
              <a:t>, mas serviços de suporte são pagos, quando terceirizados. Se não terceirizados, tem os </a:t>
            </a:r>
            <a:r>
              <a:rPr lang="pt-BR" b="1" dirty="0"/>
              <a:t>custos de equipe de desenvolvimento local</a:t>
            </a:r>
            <a:r>
              <a:rPr lang="pt-BR" dirty="0"/>
              <a:t>.</a:t>
            </a:r>
          </a:p>
          <a:p>
            <a:pPr marL="174625" indent="268288" algn="just">
              <a:buFont typeface="+mj-lt"/>
              <a:buAutoNum type="arabicPeriod"/>
            </a:pPr>
            <a:r>
              <a:rPr lang="pt-BR" b="1" dirty="0"/>
              <a:t>Integração e interoperabilidade:</a:t>
            </a:r>
            <a:r>
              <a:rPr lang="pt-BR" dirty="0"/>
              <a:t> São </a:t>
            </a:r>
            <a:r>
              <a:rPr lang="pt-BR" b="1" dirty="0"/>
              <a:t>projetados para integrar com outros sistemas</a:t>
            </a:r>
            <a:r>
              <a:rPr lang="pt-BR" dirty="0"/>
              <a:t>, com </a:t>
            </a:r>
            <a:r>
              <a:rPr lang="pt-BR" b="1" dirty="0"/>
              <a:t>uso de padrões e APIs </a:t>
            </a:r>
            <a:r>
              <a:rPr lang="pt-BR" dirty="0"/>
              <a:t>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353029" y="6396999"/>
            <a:ext cx="8640499" cy="369332"/>
          </a:xfrm>
          <a:prstGeom prst="rect">
            <a:avLst/>
          </a:prstGeom>
          <a:noFill/>
        </p:spPr>
        <p:txBody>
          <a:bodyPr wrap="square" rtlCol="0">
            <a:spAutoFit/>
          </a:bodyPr>
          <a:lstStyle/>
          <a:p>
            <a:r>
              <a:rPr lang="pt-BR" b="1" dirty="0">
                <a:solidFill>
                  <a:srgbClr val="FF0000"/>
                </a:solidFill>
              </a:rPr>
              <a:t>Qual é a tese para representação de valor a cada 2 Anos? O que representa?</a:t>
            </a:r>
          </a:p>
        </p:txBody>
      </p:sp>
    </p:spTree>
    <p:extLst>
      <p:ext uri="{BB962C8B-B14F-4D97-AF65-F5344CB8AC3E}">
        <p14:creationId xmlns:p14="http://schemas.microsoft.com/office/powerpoint/2010/main" val="342221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126811589"/>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5"/>
          <a:stretch>
            <a:fillRect/>
          </a:stretch>
        </p:blipFill>
        <p:spPr>
          <a:xfrm>
            <a:off x="7263558" y="427178"/>
            <a:ext cx="1251792" cy="687886"/>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760936"/>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b="1" kern="1200" dirty="0" err="1">
                <a:solidFill>
                  <a:schemeClr val="tx1"/>
                </a:solidFill>
                <a:latin typeface="+mj-lt"/>
                <a:ea typeface="+mj-ea"/>
                <a:cs typeface="+mj-cs"/>
              </a:rPr>
              <a:t>Tecnologias</a:t>
            </a:r>
            <a:r>
              <a:rPr lang="en-US" sz="3100" b="1" kern="1200" dirty="0">
                <a:solidFill>
                  <a:schemeClr val="tx1"/>
                </a:solidFill>
                <a:latin typeface="+mj-lt"/>
                <a:ea typeface="+mj-ea"/>
                <a:cs typeface="+mj-cs"/>
              </a:rPr>
              <a:t> no Sistema:</a:t>
            </a:r>
            <a:br>
              <a:rPr lang="en-US" sz="3100" b="1"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a:t>
            </a:r>
            <a:r>
              <a:rPr lang="en-US" altLang="pt-BR" dirty="0" err="1"/>
              <a:t>incluíndo</a:t>
            </a:r>
            <a:r>
              <a:rPr lang="en-US" altLang="pt-BR" dirty="0"/>
              <a:t>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983847" y="5497975"/>
            <a:ext cx="7176305" cy="1118674"/>
          </a:xfrm>
        </p:spPr>
        <p:txBody>
          <a:bodyPr anchor="t">
            <a:normAutofit fontScale="92500"/>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89075128"/>
              </p:ext>
            </p:extLst>
          </p:nvPr>
        </p:nvGraphicFramePr>
        <p:xfrm>
          <a:off x="983847" y="1033583"/>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326510"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Front Office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423175960"/>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R$ 5.752.702,06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3307</TotalTime>
  <Words>5078</Words>
  <Application>Microsoft Office PowerPoint</Application>
  <PresentationFormat>Apresentação na tela (4:3)</PresentationFormat>
  <Paragraphs>737</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no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53</cp:revision>
  <dcterms:created xsi:type="dcterms:W3CDTF">2013-01-27T09:14:16Z</dcterms:created>
  <dcterms:modified xsi:type="dcterms:W3CDTF">2025-03-03T03:52:05Z</dcterms:modified>
  <cp:category/>
</cp:coreProperties>
</file>